
<file path=[Content_Types].xml><?xml version="1.0" encoding="utf-8"?>
<Types xmlns="http://schemas.openxmlformats.org/package/2006/content-types">
  <Default Extension="PhpPresentationReaderPpt2007BkgBclBjD" ContentType="application/octet-stream"/>
  <Default Extension="PhpPresentationReaderPpt2007BkgbHdpaB" ContentType="application/octet-stream"/>
  <Default Extension="PhpPresentationReaderPpt2007BkgBmFfBE" ContentType="application/octet-stream"/>
  <Default Extension="PhpPresentationReaderPpt2007BkgcKmmGE" ContentType="application/octet-stream"/>
  <Default Extension="PhpPresentationReaderPpt2007BkggbJHOB" ContentType="application/octet-stream"/>
  <Default Extension="PhpPresentationReaderPpt2007BkgGDlnoD" ContentType="application/octet-stream"/>
  <Default Extension="PhpPresentationReaderPpt2007BkgGkenlD" ContentType="application/octet-stream"/>
  <Default Extension="PhpPresentationReaderPpt2007BkgjDEMIB" ContentType="application/octet-stream"/>
  <Default Extension="PhpPresentationReaderPpt2007BkgKcCkDE" ContentType="application/octet-stream"/>
  <Default Extension="PhpPresentationReaderPpt2007BkgmCjIJE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9" r:id="rId12"/>
    <p:sldId id="271" r:id="rId13"/>
    <p:sldId id="272" r:id="rId14"/>
    <p:sldId id="267" r:id="rId15"/>
    <p:sldId id="276" r:id="rId16"/>
    <p:sldId id="275" r:id="rId17"/>
    <p:sldId id="274" r:id="rId18"/>
    <p:sldId id="280" r:id="rId19"/>
    <p:sldId id="273" r:id="rId20"/>
    <p:sldId id="281" r:id="rId21"/>
    <p:sldId id="282" r:id="rId22"/>
    <p:sldId id="277" r:id="rId23"/>
    <p:sldId id="283" r:id="rId24"/>
    <p:sldId id="266" r:id="rId2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2" autoAdjust="0"/>
    <p:restoredTop sz="88592" autoAdjust="0"/>
  </p:normalViewPr>
  <p:slideViewPr>
    <p:cSldViewPr>
      <p:cViewPr varScale="1">
        <p:scale>
          <a:sx n="104" d="100"/>
          <a:sy n="104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98B76-70A5-4C17-8A25-1153AB7DB21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7A1F4-E375-4E6F-8C02-84D8B27533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5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7A1F4-E375-4E6F-8C02-84D8B275339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jDEMIB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mCjIJE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BclBjD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GDlnoD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gbJHOB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bHdpaB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BclBjD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GkenlD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GDlnoD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BmFfBE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KcCkDE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cKmmGE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9649381" r:id="rId1"/>
    <p:sldLayoutId id="2429649382" r:id="rId2"/>
    <p:sldLayoutId id="2429649383" r:id="rId3"/>
    <p:sldLayoutId id="2429649384" r:id="rId4"/>
    <p:sldLayoutId id="2429649385" r:id="rId5"/>
    <p:sldLayoutId id="2429649386" r:id="rId6"/>
    <p:sldLayoutId id="2429649387" r:id="rId7"/>
    <p:sldLayoutId id="2429649388" r:id="rId8"/>
    <p:sldLayoutId id="2429649389" r:id="rId9"/>
    <p:sldLayoutId id="2429649390" r:id="rId10"/>
    <p:sldLayoutId id="2429649391" r:id="rId11"/>
    <p:sldLayoutId id="2429649392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2/9597155" TargetMode="External"/><Relationship Id="rId2" Type="http://schemas.openxmlformats.org/officeDocument/2006/relationships/hyperlink" Target="https://doi.org/10.1038/s41597-021-00840-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07/s40962-022-00821-w" TargetMode="External"/><Relationship Id="rId5" Type="http://schemas.openxmlformats.org/officeDocument/2006/relationships/hyperlink" Target="https://doi.org/10.1007/s44210-023-00021-z" TargetMode="External"/><Relationship Id="rId4" Type="http://schemas.openxmlformats.org/officeDocument/2006/relationships/hyperlink" Target="https://doi.org/10.3390/met702004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atlet.2021.13057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16/S1003-6326(13)62523-6" TargetMode="External"/><Relationship Id="rId5" Type="http://schemas.openxmlformats.org/officeDocument/2006/relationships/hyperlink" Target="https://doi.org/10.3389/ftmal.2022.894181" TargetMode="External"/><Relationship Id="rId4" Type="http://schemas.openxmlformats.org/officeDocument/2006/relationships/hyperlink" Target="https://doi.org/10.1108/ACMM-01-2022-259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Box 1"/>
          <p:cNvSpPr txBox="1"/>
          <p:nvPr/>
        </p:nvSpPr>
        <p:spPr>
          <a:xfrm>
            <a:off x="971600" y="843558"/>
            <a:ext cx="6480720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Machine Learning-Assisted Prediction of </a:t>
            </a:r>
          </a:p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Electro-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chemcial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Corrosion Behavior in </a:t>
            </a:r>
            <a:r>
              <a:rPr lang="en-US" sz="4000" b="1" u="none" strike="noStrike" cap="none" spc="0" dirty="0">
                <a:solidFill>
                  <a:schemeClr val="bg1"/>
                </a:solidFill>
                <a:latin typeface="Calibri"/>
              </a:rPr>
              <a:t>High-Entropy Alloys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A51FA-225F-6888-DC47-A402E37F817B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F0C6E-E155-43EB-02DC-301AFB34426C}"/>
              </a:ext>
            </a:extLst>
          </p:cNvPr>
          <p:cNvSpPr txBox="1"/>
          <p:nvPr/>
        </p:nvSpPr>
        <p:spPr>
          <a:xfrm>
            <a:off x="251520" y="27195"/>
            <a:ext cx="7315200" cy="461665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Results and Analysis : Three Step Feature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85DD4-E7A7-7767-A4DD-7EB047F6861C}"/>
              </a:ext>
            </a:extLst>
          </p:cNvPr>
          <p:cNvSpPr txBox="1"/>
          <p:nvPr/>
        </p:nvSpPr>
        <p:spPr>
          <a:xfrm>
            <a:off x="107504" y="550415"/>
            <a:ext cx="8712968" cy="42473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1. Pearson Correlation Analysis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Used to identify redundant features (|correlation| &gt; 0.8)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Redundant pairs identified in predicting </a:t>
            </a:r>
            <a:r>
              <a:rPr lang="en-IN" dirty="0" err="1">
                <a:solidFill>
                  <a:schemeClr val="bg1"/>
                </a:solidFill>
              </a:rPr>
              <a:t>icorr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(VEC, r), (VEC, </a:t>
            </a:r>
            <a:r>
              <a:rPr lang="el-GR" dirty="0">
                <a:solidFill>
                  <a:schemeClr val="bg1"/>
                </a:solidFill>
              </a:rPr>
              <a:t>χ), (</a:t>
            </a:r>
            <a:r>
              <a:rPr lang="en-IN" dirty="0">
                <a:solidFill>
                  <a:schemeClr val="bg1"/>
                </a:solidFill>
              </a:rPr>
              <a:t>Tm, </a:t>
            </a:r>
            <a:r>
              <a:rPr lang="en-IN" dirty="0" err="1">
                <a:solidFill>
                  <a:schemeClr val="bg1"/>
                </a:solidFill>
              </a:rPr>
              <a:t>Ecorr</a:t>
            </a:r>
            <a:r>
              <a:rPr lang="en-IN" dirty="0">
                <a:solidFill>
                  <a:schemeClr val="bg1"/>
                </a:solidFill>
              </a:rPr>
              <a:t>), (e/a, </a:t>
            </a:r>
            <a:r>
              <a:rPr lang="el-GR" dirty="0">
                <a:solidFill>
                  <a:schemeClr val="bg1"/>
                </a:solidFill>
              </a:rPr>
              <a:t>σ</a:t>
            </a:r>
            <a:r>
              <a:rPr lang="en-IN" dirty="0">
                <a:solidFill>
                  <a:schemeClr val="bg1"/>
                </a:solidFill>
              </a:rPr>
              <a:t>T)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➤ Removed: r, </a:t>
            </a:r>
            <a:r>
              <a:rPr lang="el-GR" dirty="0">
                <a:solidFill>
                  <a:schemeClr val="bg1"/>
                </a:solidFill>
              </a:rPr>
              <a:t>χ, σ</a:t>
            </a:r>
            <a:r>
              <a:rPr lang="en-IN" dirty="0" err="1">
                <a:solidFill>
                  <a:schemeClr val="bg1"/>
                </a:solidFill>
              </a:rPr>
              <a:t>T,Ec</a:t>
            </a:r>
            <a:endParaRPr lang="en-IN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From elemental composition: Redundancies in (Hf, Ta) and (C, P)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➤ Removed: Hf, Ta, P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Similar approach applied to </a:t>
            </a:r>
            <a:r>
              <a:rPr lang="en-IN" dirty="0" err="1">
                <a:solidFill>
                  <a:schemeClr val="bg1"/>
                </a:solidFill>
              </a:rPr>
              <a:t>Ecorr</a:t>
            </a:r>
            <a:r>
              <a:rPr lang="en-IN" dirty="0">
                <a:solidFill>
                  <a:schemeClr val="bg1"/>
                </a:solidFill>
              </a:rPr>
              <a:t> with respective removals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🌳 Step 2: Random Forest Feature Importance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RF used to rank features by contribution to predictive performance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Low-importance features removed for </a:t>
            </a:r>
            <a:r>
              <a:rPr lang="en-IN" dirty="0" err="1">
                <a:solidFill>
                  <a:schemeClr val="bg1"/>
                </a:solidFill>
              </a:rPr>
              <a:t>icorr</a:t>
            </a:r>
            <a:r>
              <a:rPr lang="en-IN" dirty="0">
                <a:solidFill>
                  <a:schemeClr val="bg1"/>
                </a:solidFill>
              </a:rPr>
              <a:t> : [SO₄²⁻], Si, V, B, Mo, Sn, Y, C, Zr, W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For </a:t>
            </a:r>
            <a:r>
              <a:rPr lang="en-IN" dirty="0" err="1">
                <a:solidFill>
                  <a:schemeClr val="bg1"/>
                </a:solidFill>
              </a:rPr>
              <a:t>Ecorr</a:t>
            </a:r>
            <a:r>
              <a:rPr lang="en-IN" dirty="0">
                <a:solidFill>
                  <a:schemeClr val="bg1"/>
                </a:solidFill>
              </a:rPr>
              <a:t> : Si, V, C, Sn, W, Zr, B were excluded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🔁 Follow-up: Pearson correlation on remaining features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Removed: Al (highly correlated with e/a, low contribution)</a:t>
            </a:r>
          </a:p>
          <a:p>
            <a:r>
              <a:rPr lang="en-IN" dirty="0">
                <a:solidFill>
                  <a:schemeClr val="bg1"/>
                </a:solidFill>
              </a:rPr>
              <a:t>For </a:t>
            </a:r>
            <a:r>
              <a:rPr lang="en-IN" dirty="0" err="1">
                <a:solidFill>
                  <a:schemeClr val="bg1"/>
                </a:solidFill>
              </a:rPr>
              <a:t>Ecorr</a:t>
            </a:r>
            <a:r>
              <a:rPr lang="en-IN" dirty="0">
                <a:solidFill>
                  <a:schemeClr val="bg1"/>
                </a:solidFill>
              </a:rPr>
              <a:t> : Removed Al, Ti</a:t>
            </a:r>
          </a:p>
        </p:txBody>
      </p:sp>
    </p:spTree>
    <p:extLst>
      <p:ext uri="{BB962C8B-B14F-4D97-AF65-F5344CB8AC3E}">
        <p14:creationId xmlns:p14="http://schemas.microsoft.com/office/powerpoint/2010/main" val="308468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29159-3C74-EA2A-7EAF-C5C79D16262A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2B2FD8-2740-BD3D-CFCA-6A9E00471BDF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Validation and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0FF02-7C4F-8893-1293-E16EF99C4F9A}"/>
              </a:ext>
            </a:extLst>
          </p:cNvPr>
          <p:cNvSpPr txBox="1"/>
          <p:nvPr/>
        </p:nvSpPr>
        <p:spPr>
          <a:xfrm>
            <a:off x="107504" y="550414"/>
            <a:ext cx="9001000" cy="34163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🔁 Step 3: Recursive Feature Elimination (RFE)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RFE with RF used to minimize MSE by testing different feature subsets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feature count = 11 for predicting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➤ Domain knowledge adjustment: Retained [Cl⁻] due to its known importance in corrosion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Final Feature Sets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Environment, PH, [Cl⁻], </a:t>
            </a: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Hmix</a:t>
            </a: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δ, Δχ,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e/a,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Tm,Cr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Fe, Ni, Cu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Environment, PH, [Cl⁻], </a:t>
            </a: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VEC, </a:t>
            </a: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hmix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χ,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e/a, Tm, Co, Cr, Y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Key Insight</a:t>
            </a:r>
          </a:p>
          <a:p>
            <a:pPr>
              <a:buNone/>
            </a:pP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reflects corrosion kinetics, while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Ecorrindicates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thermodynamic trends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➤ Distinct feature sets are required for accurate prediction of each</a:t>
            </a:r>
          </a:p>
        </p:txBody>
      </p:sp>
    </p:spTree>
    <p:extLst>
      <p:ext uri="{BB962C8B-B14F-4D97-AF65-F5344CB8AC3E}">
        <p14:creationId xmlns:p14="http://schemas.microsoft.com/office/powerpoint/2010/main" val="417174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ED4CAB-ECF3-621F-A5E4-68D6DC5B3668}"/>
              </a:ext>
            </a:extLst>
          </p:cNvPr>
          <p:cNvSpPr/>
          <p:nvPr/>
        </p:nvSpPr>
        <p:spPr>
          <a:xfrm>
            <a:off x="323528" y="195486"/>
            <a:ext cx="3600400" cy="21602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E602A-936B-5C82-AF4A-5490352AD4FD}"/>
              </a:ext>
            </a:extLst>
          </p:cNvPr>
          <p:cNvSpPr/>
          <p:nvPr/>
        </p:nvSpPr>
        <p:spPr>
          <a:xfrm>
            <a:off x="4283968" y="2715766"/>
            <a:ext cx="3600400" cy="21602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CD781-28FB-AC7D-A028-091D673EB013}"/>
              </a:ext>
            </a:extLst>
          </p:cNvPr>
          <p:cNvSpPr/>
          <p:nvPr/>
        </p:nvSpPr>
        <p:spPr>
          <a:xfrm>
            <a:off x="358645" y="2571750"/>
            <a:ext cx="3600400" cy="21602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CA792-276D-B33E-130D-6CB3F4F80674}"/>
              </a:ext>
            </a:extLst>
          </p:cNvPr>
          <p:cNvSpPr/>
          <p:nvPr/>
        </p:nvSpPr>
        <p:spPr>
          <a:xfrm>
            <a:off x="4381965" y="195486"/>
            <a:ext cx="3600400" cy="216024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09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F6131-520D-BE11-2317-5BC6EF319282}"/>
              </a:ext>
            </a:extLst>
          </p:cNvPr>
          <p:cNvSpPr/>
          <p:nvPr/>
        </p:nvSpPr>
        <p:spPr>
          <a:xfrm>
            <a:off x="1115616" y="411510"/>
            <a:ext cx="6120680" cy="44644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53B1F-A493-E1E7-AE20-E911099F814B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2359E-42DA-9559-F1CC-6EDD9DF7CE51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Evaluation and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comparision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of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96E-862A-C5EF-0F5E-82523956FD71}"/>
              </a:ext>
            </a:extLst>
          </p:cNvPr>
          <p:cNvSpPr txBox="1"/>
          <p:nvPr/>
        </p:nvSpPr>
        <p:spPr>
          <a:xfrm>
            <a:off x="82292" y="483518"/>
            <a:ext cx="9036496" cy="453970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for Predicting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Best Performing Models (Test Set)</a:t>
            </a:r>
          </a:p>
          <a:p>
            <a:pPr>
              <a:buNone/>
            </a:pP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(81.02%) &gt; GBDT (80.93%) &gt; RF (78.14%) &gt; SVM (76.51%) &gt; DL (66.2%) &gt; RR (51.51%)</a:t>
            </a:r>
          </a:p>
          <a:p>
            <a:pPr>
              <a:buNone/>
            </a:pP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GBDT (84.64%) &gt;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(81.46%) &gt; SVM (80.43%) &gt; RF (79.63%) &gt; DL (67.57%) &gt; RR (53.75%)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>
              <a:buNone/>
            </a:pP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GBDT showed the best fitting performance, with the lowest MAE and RMSE for both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models excelled in generalization with higher accuracy and better performance on the test set.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Scatter Plots: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points closer to the diagonal line indicate higher prediction accuracy and better generalization.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Algorithms:</a:t>
            </a:r>
          </a:p>
          <a:p>
            <a:pPr>
              <a:buNone/>
            </a:pP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GBDT (decision tree-based) showed strong performance but are prone to overfitting due to their sensitivity to noise.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 Adjustment improved the performance of all models.</a:t>
            </a:r>
          </a:p>
          <a:p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Hyperparameters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403008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9052-861A-6315-CA81-51D4E0BDFF97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FDD3F6-6FAC-CEA7-DE94-AF5177189DD6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Validation and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7961A-54BC-1D36-028B-63950FE742B9}"/>
              </a:ext>
            </a:extLst>
          </p:cNvPr>
          <p:cNvSpPr/>
          <p:nvPr/>
        </p:nvSpPr>
        <p:spPr>
          <a:xfrm>
            <a:off x="323528" y="550415"/>
            <a:ext cx="8352928" cy="45930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02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CB5-16ED-10D9-236C-40A4CED26D2D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6183D-4FCE-9B11-DB7B-DE9AA784D232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Performance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Icorr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2501A-1CBB-B68F-FB2F-D8A10C065873}"/>
              </a:ext>
            </a:extLst>
          </p:cNvPr>
          <p:cNvSpPr/>
          <p:nvPr/>
        </p:nvSpPr>
        <p:spPr>
          <a:xfrm>
            <a:off x="429776" y="483518"/>
            <a:ext cx="7632848" cy="2592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B92C6-2FA0-74D0-80DB-B2C656C22F16}"/>
              </a:ext>
            </a:extLst>
          </p:cNvPr>
          <p:cNvSpPr/>
          <p:nvPr/>
        </p:nvSpPr>
        <p:spPr>
          <a:xfrm>
            <a:off x="395536" y="3075806"/>
            <a:ext cx="5040560" cy="20676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51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B332-7F5A-2382-2B54-C7D3B5F7B92C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72257-62DE-AF0F-056B-E39A7A8A99B3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Performance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Ecorr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BC90-B81A-7FBE-A1ED-1B8A5B5B8042}"/>
              </a:ext>
            </a:extLst>
          </p:cNvPr>
          <p:cNvSpPr/>
          <p:nvPr/>
        </p:nvSpPr>
        <p:spPr>
          <a:xfrm>
            <a:off x="429776" y="483518"/>
            <a:ext cx="7632848" cy="2592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6CE50-698A-3508-6AB5-913D944CB7AE}"/>
              </a:ext>
            </a:extLst>
          </p:cNvPr>
          <p:cNvSpPr/>
          <p:nvPr/>
        </p:nvSpPr>
        <p:spPr>
          <a:xfrm>
            <a:off x="395536" y="3075806"/>
            <a:ext cx="5040560" cy="20676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505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BC2-EC8D-571B-D748-EF5FAF7E1B9E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C6ADB-1C2D-A953-5630-59E76E8AE72D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Model Validation 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E4EC-9691-553A-5041-146488A558B6}"/>
              </a:ext>
            </a:extLst>
          </p:cNvPr>
          <p:cNvSpPr txBox="1"/>
          <p:nvPr/>
        </p:nvSpPr>
        <p:spPr>
          <a:xfrm>
            <a:off x="107504" y="550415"/>
            <a:ext cx="8712968" cy="39703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Validation on New Experimental Dataset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dataset of 3 HEAs was created from our group’s previous electrochemical corrosion experiments. Prepared using vacuum arc melting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in 3.5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NaCl at room temperature using RST5200F three-electrode system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Tafel polarization curves measured at 1 mV/s, repeated 3 times for reproducibility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Polarization curves shown 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Model Performance on New Dataset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models were tested on this unseen dataset to assess their generalization capability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 the original test set (which included known HEA systems), this dataset introduced new HEA compositions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showed good prediction ability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deviations occurred due to: Small dataset size, Data quality limitations, Algorithmic constraints Overall errors remain within acceptable bounds</a:t>
            </a:r>
          </a:p>
        </p:txBody>
      </p:sp>
    </p:spTree>
    <p:extLst>
      <p:ext uri="{BB962C8B-B14F-4D97-AF65-F5344CB8AC3E}">
        <p14:creationId xmlns:p14="http://schemas.microsoft.com/office/powerpoint/2010/main" val="4620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E47E1-8A1C-214E-B421-6D044ADB0AF9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CA63EC-ED59-BA94-45AA-C27EDD9CB0D4}"/>
              </a:ext>
            </a:extLst>
          </p:cNvPr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Analysis of Model </a:t>
            </a: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Interpredictability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C24C5-40EF-9CAC-7C2E-EC67485492D7}"/>
              </a:ext>
            </a:extLst>
          </p:cNvPr>
          <p:cNvSpPr txBox="1"/>
          <p:nvPr/>
        </p:nvSpPr>
        <p:spPr>
          <a:xfrm>
            <a:off x="35496" y="411510"/>
            <a:ext cx="8712968" cy="48013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models (e.g.,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DL) are powerful but complex — feature importance and SHAP values help reveal how input features affect corrosion prediction (𝑖₍cₒᵣᵣ₎,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ₒᵣᵣ₎).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Top Influential Features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pH: Most influential; lower pH → more acidic → faster corrosion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[Cl⁻]: Halide ions accelerate corrosion</a:t>
            </a:r>
          </a:p>
          <a:p>
            <a:pPr>
              <a:buNone/>
            </a:pP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Δχ, δ: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electronegativity &amp; lattice distortion → affect diffusion &amp; galvanic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Cr: Contributes to passivation (Cr₃⁺ layer)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Cu: Higher oxidation tendency → lowers corrosion resistance</a:t>
            </a:r>
          </a:p>
          <a:p>
            <a:pPr>
              <a:buNone/>
            </a:pP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VEC: Positively correlates with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ₒᵣᵣ₎; stabilizes electronic structure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🧪 Validation on Experimental Dataset (Table 3)</a:t>
            </a:r>
          </a:p>
          <a:p>
            <a:pPr>
              <a:buNone/>
            </a:pP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CrMnFeCoNi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CrMnFeCoNiSi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₀.₃,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CrMnFeCoNiSi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₅.₇ tested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values for 𝑖₍cₒᵣᵣ₎ &amp;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 closely matched experimental values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errors ≤ 12.4%, indicating strong generalization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🚀 Model Performance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Best For R² Score (%)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i₍c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 81.02, GBDT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 84.64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Excels on small datasets, robust accuracy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🔄 SHAP analysis confirms logical, domain-aligned feature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96574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638800"/>
          <a:chOff x="914400" y="1028700"/>
          <a:chExt cx="8229600" cy="5638800"/>
        </a:xfrm>
      </p:grpSpPr>
      <p:sp>
        <p:nvSpPr>
          <p:cNvPr id="2" name="TextBox 1"/>
          <p:cNvSpPr txBox="1"/>
          <p:nvPr/>
        </p:nvSpPr>
        <p:spPr>
          <a:xfrm>
            <a:off x="1259632" y="51262"/>
            <a:ext cx="5486400" cy="461665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Why Corrosion Matters 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411510"/>
            <a:ext cx="8964488" cy="469359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buNone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🛠 </a:t>
            </a:r>
            <a:r>
              <a:rPr lang="en-IN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Impact</a:t>
            </a: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is a major challenge in metallurgy, construction, and manufacturing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India alone, corrosion-related damages account for ~7% of GDP annually.</a:t>
            </a:r>
          </a:p>
          <a:p>
            <a:pPr>
              <a:buNone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🌊 </a:t>
            </a:r>
            <a:r>
              <a:rPr lang="en-IN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Exposure</a:t>
            </a: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often operate in corrosive environments (acids, alkalis, seawater).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Leads to rapid degradation, loss of functionality, and severe safety hazards.</a:t>
            </a:r>
          </a:p>
          <a:p>
            <a:pPr>
              <a:buNone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🚨 </a:t>
            </a:r>
            <a:r>
              <a:rPr lang="en-IN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Advanced Materials</a:t>
            </a: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materials degrade quickly in harsh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There's a pressing demand for next-generation corrosion-resistant alloys.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2439D3-A59B-D2FE-4C45-32B08B212DE4}"/>
              </a:ext>
            </a:extLst>
          </p:cNvPr>
          <p:cNvSpPr/>
          <p:nvPr/>
        </p:nvSpPr>
        <p:spPr>
          <a:xfrm>
            <a:off x="32925" y="123478"/>
            <a:ext cx="3562692" cy="280831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6FD0B-9AFF-2D49-8ECE-38E83530B968}"/>
              </a:ext>
            </a:extLst>
          </p:cNvPr>
          <p:cNvSpPr/>
          <p:nvPr/>
        </p:nvSpPr>
        <p:spPr>
          <a:xfrm>
            <a:off x="3707904" y="33413"/>
            <a:ext cx="5256584" cy="511256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96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78711-6E42-6486-8D67-6E4B87296A53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9181D-DD15-34FD-6FCE-51D1BC6740BE}"/>
              </a:ext>
            </a:extLst>
          </p:cNvPr>
          <p:cNvSpPr txBox="1"/>
          <p:nvPr/>
        </p:nvSpPr>
        <p:spPr>
          <a:xfrm>
            <a:off x="56682" y="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415D3-0321-83CE-4B99-6285698FC9BD}"/>
              </a:ext>
            </a:extLst>
          </p:cNvPr>
          <p:cNvSpPr txBox="1"/>
          <p:nvPr/>
        </p:nvSpPr>
        <p:spPr>
          <a:xfrm>
            <a:off x="35496" y="342186"/>
            <a:ext cx="9108504" cy="48013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work pioneers a data-driven design strategy for High-Entropy Alloys (HEAs), using machine learning to predict corrosion indicators (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I₍c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 &amp;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ₒᵣᵣ₎), supporting performance-first alloy development.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🔍 Key Conclusions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1️⃣ “Three-Step” Feature Selection, Pearson correlation + Feature Importance + RFE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Reduced features from 38 → 12 (𝑖₍cₒᵣᵣ₎), 11 (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E₍c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ₒᵣᵣ₎)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🔋 Improved efficiency &amp; model clarity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2️⃣ Generalization &amp; Model Strength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Good performance on validation dataset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Further improvement possible with larger, cleaner datasets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3️⃣ Interpretability Insights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SHAP + Feature Importance show top drivers of corrosion </a:t>
            </a:r>
            <a:r>
              <a:rPr lang="en-IN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 (dominant environmental factor), </a:t>
            </a:r>
            <a:r>
              <a:rPr lang="el-GR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Δχ, χ̅ (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electronegativity parameters), [Cr], [Cu] (key alloying elements)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Findings align with experimental evidence</a:t>
            </a:r>
          </a:p>
          <a:p>
            <a:pPr>
              <a:buNone/>
            </a:pP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 Impact</a:t>
            </a:r>
          </a:p>
          <a:p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experimental knowledge with ML insights to accelerate corrosion-resistant HEA design — a promising tool for materials innovation.</a:t>
            </a:r>
          </a:p>
        </p:txBody>
      </p:sp>
    </p:spTree>
    <p:extLst>
      <p:ext uri="{BB962C8B-B14F-4D97-AF65-F5344CB8AC3E}">
        <p14:creationId xmlns:p14="http://schemas.microsoft.com/office/powerpoint/2010/main" val="252119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7DAA1-0F45-0697-5F20-AD1B806CA0CE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F9E01-3F8E-5D69-990A-3F6511F45BB2}"/>
              </a:ext>
            </a:extLst>
          </p:cNvPr>
          <p:cNvSpPr txBox="1"/>
          <p:nvPr/>
        </p:nvSpPr>
        <p:spPr>
          <a:xfrm>
            <a:off x="-36512" y="-29497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References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D282A-B382-B07B-6C40-1B9BEBE2211E}"/>
              </a:ext>
            </a:extLst>
          </p:cNvPr>
          <p:cNvSpPr txBox="1"/>
          <p:nvPr/>
        </p:nvSpPr>
        <p:spPr>
          <a:xfrm>
            <a:off x="107504" y="550415"/>
            <a:ext cx="8712968" cy="42473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Nyby, X. Guo, J.E. Saal, S.C. Chien, A.Y. Gerard, H. Ke, T. Li, P. Lu, C. Oberdorfer, S. Sahu, S. Li, C.D. Taylor, W. </a:t>
            </a:r>
            <a:r>
              <a:rPr lang="en-IN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Windl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J.R. Scully, G.S. Frankel,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Electrochemical metrics for corrosion resistant alloys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Sci. Data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(2021) 58,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https://doi.org/10.1038/s41597-021-00840-y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Lu, S. Si, K. He, Y. Ren, S. Li, S. Zhang, Y. Fu, Q. Jia, H.B. Jiang, H. Song, M. Hao,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Mg alloy corrosion based on machine learning models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Mater. Sci. Eng.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 (2022) 1–8,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https://doi.org/10.1155/2022/9597155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Qiu, S. Thomas, M.A. Gibson, H.L. Fraser, N. Birbilis,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of high entropy alloys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npj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Mater. </a:t>
            </a:r>
            <a:r>
              <a:rPr lang="en-IN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Degrad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(2017) 15, https://doi.org/10.1038/s41529-017-0009-y.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Shi, B. Yang, P. Liaw,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Corrosion-resistant high-entropy alloys: a review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(2017) 43,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https://doi.org/10.3390/met7020043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J.Y. Zhang, B. Xiao, T.H. Chou, B.X. Cao, Y.L. Zhao, B. Liu, K. Huang, S.B. Yang, J.C. Su, Y. Liu, T. Yang,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alloys: a critical review of aqueous corrosion </a:t>
            </a:r>
            <a:r>
              <a:rPr lang="en-IN" sz="15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mechanisms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Entropy Alloys Mater.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(2023) 195–259,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https://doi.org/10.1007/s44210-023-00021-z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Ibrahim, S. El-Hadad, W. Khalifa, M. Shoeib,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Ti addition and heat treatment on electrochemical properties of cast Fe₃₅Mn₃₁Ni₁₈Al₁₃Tiₓ HEAs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 </a:t>
            </a:r>
            <a:r>
              <a:rPr lang="en-IN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Metalcast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 (2023) 888–899,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https://doi.org/10.1007/s40962-022-00821-w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Li, D. Xie, D. Li, Y. Zhang, Y. Gao, P.K. Liaw, 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</a:t>
            </a:r>
            <a:r>
              <a:rPr lang="en-IN" sz="15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1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high entropy alloys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Prog. Mater Sci.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118 (2021) 100777, https://doi.org/10.1016/j.pmatsci.2021.100777.</a:t>
            </a:r>
          </a:p>
        </p:txBody>
      </p:sp>
    </p:spTree>
    <p:extLst>
      <p:ext uri="{BB962C8B-B14F-4D97-AF65-F5344CB8AC3E}">
        <p14:creationId xmlns:p14="http://schemas.microsoft.com/office/powerpoint/2010/main" val="236245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D242-4D35-5184-7B01-E4FC963BA01D}"/>
            </a:ext>
          </a:extLst>
        </p:cNvPr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5C929-D05C-591D-6B84-DFCABC35CFB9}"/>
              </a:ext>
            </a:extLst>
          </p:cNvPr>
          <p:cNvSpPr txBox="1"/>
          <p:nvPr/>
        </p:nvSpPr>
        <p:spPr>
          <a:xfrm>
            <a:off x="-36512" y="-29497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References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7D8E8-8B10-BFEC-6085-1D14F0B85460}"/>
              </a:ext>
            </a:extLst>
          </p:cNvPr>
          <p:cNvSpPr txBox="1"/>
          <p:nvPr/>
        </p:nvSpPr>
        <p:spPr>
          <a:xfrm>
            <a:off x="-1774" y="339502"/>
            <a:ext cx="8712968" cy="50167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Wang, H. Li, P. Wei, W. Zhang, J. Chen, S. Yuan, Y. Fan, R. Wei, T. Zhang, T. Wang, C. Chen, F. Li,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corrosion-resistant soft-magnetic high entropy alloy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Mater. Lett.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304 (2021) 130571,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https://doi.org/10.1016/j.matlet.2021.130571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Jiang, Y. Yan, Y. Su,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corrosion properties of cast and hot isostatic pressed </a:t>
            </a:r>
            <a:r>
              <a:rPr lang="en-IN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CoCrMo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 alloys in seawater by machine learning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ACMM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69 (2022) 288–294,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https://doi.org/10.1108/ACMM-01-2022-2594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Y.Y. Chen, T. Duval, U.D. Hung, J.W. Yeh, H.C. Shih,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Microstructure and electrochemical properties of high entropy alloys—a comparison with type-304 stainless steel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Sci.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47 (2005) 2257–2279, https://doi.org/10.1016/j.corsci.2004.11.008.</a:t>
            </a: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V.S. Raja,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 challenges in metal corrosion and protection research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Front. Met. Alloy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(2022) 894181,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https://doi.org/10.3389/ftmal.2022.894181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Li, K. Peng, A. Hu, L. Zhou, J. Zhu, D. Li,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properties of </a:t>
            </a:r>
            <a:r>
              <a:rPr lang="en-IN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FeCoNiCrCu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₀.₅Alₓ high-entropy alloy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Trans. Nonferrous Met. Soc. Chin.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 (2013) 735–741,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https://doi.org/10.1016/S1003-6326(13)62523-6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Zhang, S. Lei, Y. Li, S. Cui, S. Hu, P. Wang,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Microstructural evolution and magnetic and corrosion properties of </a:t>
            </a:r>
            <a:r>
              <a:rPr lang="en-IN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FeCoNiAl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₀.₂Yₓ high-entropy alloys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ECS J. Solid State Sci. Technol.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 (2023) 113009, https://doi.org/10.1149/2162-8777/ad0876.</a:t>
            </a:r>
          </a:p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Y.L. Chou, J.W. Yeh, H.C. Shih, 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molybdenum on the corrosion behaviour of the high-entropy alloys Co₁.₅</a:t>
            </a:r>
            <a:r>
              <a:rPr lang="en-IN" sz="1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CrFeNi</a:t>
            </a:r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₁.₅Ti₀.₅Moₓ in aqueous environments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Sci.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52 (2010) 2571–2581, https://doi.org/10.1016/j.corsci.2010.04.004.</a:t>
            </a:r>
          </a:p>
        </p:txBody>
      </p:sp>
    </p:spTree>
    <p:extLst>
      <p:ext uri="{BB962C8B-B14F-4D97-AF65-F5344CB8AC3E}">
        <p14:creationId xmlns:p14="http://schemas.microsoft.com/office/powerpoint/2010/main" val="159463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812318" y="1726947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1043608" y="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Background on High-Entropy Alloys (HEAs)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96" y="400050"/>
            <a:ext cx="9108504" cy="47089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What Are HEAs?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Proposed by Yeh in 2004, HEAs consist of 5+ principal elements in equimolar ratios.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Defy traditional alloying concepts focused on one or two main elements.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🧩 </a:t>
            </a:r>
            <a:r>
              <a:rPr lang="en-US" sz="2000" b="1" dirty="0">
                <a:solidFill>
                  <a:schemeClr val="bg1"/>
                </a:solidFill>
              </a:rPr>
              <a:t>Unique Material Effects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High-entropy effect</a:t>
            </a:r>
            <a:r>
              <a:rPr lang="en-US" sz="2000" dirty="0">
                <a:solidFill>
                  <a:schemeClr val="bg1"/>
                </a:solidFill>
              </a:rPr>
              <a:t>: Enhances phase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Lattice distortion</a:t>
            </a:r>
            <a:r>
              <a:rPr lang="en-US" sz="2000" dirty="0">
                <a:solidFill>
                  <a:schemeClr val="bg1"/>
                </a:solidFill>
              </a:rPr>
              <a:t>: Increases resistance to deformation.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Sluggish diffusion</a:t>
            </a:r>
            <a:r>
              <a:rPr lang="en-US" sz="2000" dirty="0">
                <a:solidFill>
                  <a:schemeClr val="bg1"/>
                </a:solidFill>
              </a:rPr>
              <a:t>: Slows down atomic movement, improving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Cocktail effect</a:t>
            </a:r>
            <a:r>
              <a:rPr lang="en-US" sz="2000" dirty="0">
                <a:solidFill>
                  <a:schemeClr val="bg1"/>
                </a:solidFill>
              </a:rPr>
              <a:t>: Synergistic interactions lead to superior performance .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⚔️ </a:t>
            </a:r>
            <a:r>
              <a:rPr lang="en-US" sz="2000" b="1" dirty="0">
                <a:solidFill>
                  <a:schemeClr val="bg1"/>
                </a:solidFill>
              </a:rPr>
              <a:t>Why HEAs Matter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Outperform stainless steel, titanium, and aluminum alloys in toughness and wear resistance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 potential for structural applications in corrosive environments.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⚠️ </a:t>
            </a:r>
            <a:r>
              <a:rPr lang="en-US" sz="2000" b="1" dirty="0">
                <a:solidFill>
                  <a:schemeClr val="bg1"/>
                </a:solidFill>
              </a:rPr>
              <a:t>Design Challenge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Massive compositional space makes empirical optimization infeasible.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Corrosion resistance often overlooked in favor of mechanical properties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38625"/>
          <a:chOff x="914400" y="1028700"/>
          <a:chExt cx="8229600" cy="4238625"/>
        </a:xfrm>
      </p:grpSpPr>
      <p:sp>
        <p:nvSpPr>
          <p:cNvPr id="2" name="TextBox 1"/>
          <p:cNvSpPr txBox="1"/>
          <p:nvPr/>
        </p:nvSpPr>
        <p:spPr>
          <a:xfrm>
            <a:off x="827584" y="5147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Leveraging ML in HEA Corrosion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86816" y="619185"/>
            <a:ext cx="9144000" cy="452431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Machine Learning (ML)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accelerates alloy discovery by identifying hidden trends in experimental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from trial-and-error to predictive, performance-oriented design 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Property Prediction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on key indicators: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potential (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measures material’s thermodynamic stability.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current density (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quantifies corrosion rate.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ML Framework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created from peer-reviewed electrochemical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created 100+ descriptors based on elemental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a “three-step” feature selection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Evaluated multiple ML regression models for best prediction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Interpreted results using SHAP (Shapley Additive Explanations) to reveal key features.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🚀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rapid screening of HEA compositions with optimal corrosion resistance.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Bridges the gap between data science and material innovation.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539552" y="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Data Collection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386536"/>
            <a:ext cx="8928992" cy="218521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US" sz="2000" u="none" strike="noStrike" cap="none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Reviewed literature from academia databases like Web of Science and Google Scholar.
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critical information from academic studies including: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Alloy composition &amp; state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 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electrode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Electrochemical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lang="en-I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potential,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Corrosion current density </a:t>
            </a:r>
            <a:r>
              <a:rPr lang="en-US" sz="2000" u="none" strike="noStrike" cap="none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Filtered data to focus on as-cast HEAs conducted under standardized testing conditions.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F16B1-9032-9112-690D-E0B3A372FD65}"/>
              </a:ext>
            </a:extLst>
          </p:cNvPr>
          <p:cNvSpPr/>
          <p:nvPr/>
        </p:nvSpPr>
        <p:spPr>
          <a:xfrm>
            <a:off x="1907704" y="2211710"/>
            <a:ext cx="5832648" cy="280831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251520" y="123478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Data Pre processing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81D3AD8-FC3B-7939-DA08-C70898438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987574"/>
            <a:ext cx="8622704" cy="251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01E9D-9CDD-C25C-C75D-38B09C278E57}"/>
              </a:ext>
            </a:extLst>
          </p:cNvPr>
          <p:cNvSpPr txBox="1"/>
          <p:nvPr/>
        </p:nvSpPr>
        <p:spPr>
          <a:xfrm>
            <a:off x="179512" y="771550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Filtering Strategy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only room temperature electrochemical tests.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on as-cast HEAs prepared via vacuum arc melting.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corrosion potential (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values to SCE reference using: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ESCE = ESHE− 0.241 V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ESCE=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/AgCl+ 0.044 V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📦 Post-filtering Dataset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315 data points retained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304 for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315 for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−log₁₀(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icorr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transformation to reduce scale variance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TextBox 1"/>
          <p:cNvSpPr txBox="1"/>
          <p:nvPr/>
        </p:nvSpPr>
        <p:spPr>
          <a:xfrm>
            <a:off x="323528" y="5147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Feature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574690"/>
            <a:ext cx="8856984" cy="39703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Feature Engineering : 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Environmental Parameters: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Environment type (encoded: NaCl, H₂SO₄, NaOH, HNO₃, HCl → 0–4) pH, [Cl⁻], [SO₄²⁻]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Material Phase-Related Empirical Features: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IN" dirty="0" err="1">
                <a:solidFill>
                  <a:schemeClr val="bg1"/>
                </a:solidFill>
              </a:rPr>
              <a:t>smix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IN" dirty="0" err="1">
                <a:solidFill>
                  <a:schemeClr val="bg1"/>
                </a:solidFill>
              </a:rPr>
              <a:t>hmix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l-GR" dirty="0">
                <a:solidFill>
                  <a:schemeClr val="bg1"/>
                </a:solidFill>
              </a:rPr>
              <a:t>δ, Ω, </a:t>
            </a:r>
            <a:r>
              <a:rPr lang="en-IN" dirty="0">
                <a:solidFill>
                  <a:schemeClr val="bg1"/>
                </a:solidFill>
              </a:rPr>
              <a:t>VEC, r̄, </a:t>
            </a:r>
            <a:r>
              <a:rPr lang="el-GR" dirty="0">
                <a:solidFill>
                  <a:schemeClr val="bg1"/>
                </a:solidFill>
              </a:rPr>
              <a:t>χ̄, </a:t>
            </a:r>
            <a:r>
              <a:rPr lang="en-IN" dirty="0">
                <a:solidFill>
                  <a:schemeClr val="bg1"/>
                </a:solidFill>
              </a:rPr>
              <a:t>etc.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Phase structure information improves prediction fidelity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Total Features: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21 elemental compositions, 13 empirical phase parameters, 4 environmental descriptors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➤ 38 features in total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✂️ Dimensionality Reduction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To avoid overfitting and redundancy: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Applied a three-step feature selection process: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Pearson Correlation Coefficient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</a:rPr>
              <a:t>Feature Importance (e.g., via tree-based models)</a:t>
            </a:r>
          </a:p>
          <a:p>
            <a:r>
              <a:rPr lang="en-IN" dirty="0">
                <a:solidFill>
                  <a:schemeClr val="bg1"/>
                </a:solidFill>
              </a:rPr>
              <a:t>Recursive Feature Elimination (RFE)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467544" y="12447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ML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411510"/>
            <a:ext cx="8928992" cy="39703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all features to ensure effective model convergence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ML Models Used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regression models applied: Random Forest (RF), Support Vector Machine (SVM), Gradient Boosted Decision Trees (GBDT), XG Boost, Ridge Regression (RR)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🎯 Hyperparameter Tuning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Explored methods: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Search, Random Search, ✅ Bayesian Optimization (BO)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 Advantage: Efficient tuning with prior knowledge incorporation and adaptive learning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🔀 Training Strategy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split: 80% Training / 20% Testing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Random Splits: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 on each split and best-performing configuration retained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581400"/>
          <a:chOff x="914400" y="1028700"/>
          <a:chExt cx="8229600" cy="3581400"/>
        </a:xfrm>
      </p:grpSpPr>
      <p:sp>
        <p:nvSpPr>
          <p:cNvPr id="2" name="TextBox 1"/>
          <p:cNvSpPr txBox="1"/>
          <p:nvPr/>
        </p:nvSpPr>
        <p:spPr>
          <a:xfrm>
            <a:off x="251520" y="27195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Validation and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550415"/>
            <a:ext cx="8712968" cy="42473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assess prediction accuracy: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 (Coefficient of Determination) → Closer to 1 is better, MSE (Mean Squared Error), RMSE (Root Mean Squared Error), MAE (Mean Absolute Error)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🔍 Lower values of MSE, RMSE, and MAE indicate higher accuracy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🧪 Experimental Validation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Constructed a new dataset (from previous electrochemical tests)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Validate generalization ability of the best-performing model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is independent of the original training/testing sets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Model Interpretability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Analysis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SHAP Analysis 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Additive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game theory, Evaluates individual feature contributions per prediction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deeper insights than simple feature importance rankings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complex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74">
  <a:themeElements>
    <a:clrScheme name="Theme74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7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2807</Words>
  <Application>Microsoft Office PowerPoint</Application>
  <PresentationFormat>On-screen Show (16:9)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Theme74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Sumanth Reddy</dc:creator>
  <cp:keywords/>
  <dc:description/>
  <cp:lastModifiedBy>Sumanth Reddy</cp:lastModifiedBy>
  <cp:revision>8</cp:revision>
  <dcterms:created xsi:type="dcterms:W3CDTF">2025-02-27T05:11:47Z</dcterms:created>
  <dcterms:modified xsi:type="dcterms:W3CDTF">2025-06-06T04:28:34Z</dcterms:modified>
  <cp:category/>
  <cp:contentStatus/>
</cp:coreProperties>
</file>